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6858000" cx="9144000"/>
  <p:notesSz cx="6858000" cy="9144000"/>
  <p:embeddedFontLst>
    <p:embeddedFont>
      <p:font typeface="Exo 2"/>
      <p:bold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3" roundtripDataSignature="AMtx7mjtUjBFDWpa9a4PpI0d+h80AYyx+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font" Target="fonts/Exo2-boldItalic.fntdata"/><Relationship Id="rId10" Type="http://schemas.openxmlformats.org/officeDocument/2006/relationships/slide" Target="slides/slide4.xml"/><Relationship Id="rId21" Type="http://schemas.openxmlformats.org/officeDocument/2006/relationships/font" Target="fonts/Exo2-bold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23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0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4" name="Google Shape;184;p10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SPEAKER NOTES — Slide 9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 cap: 3:00 (Total 33:00–36:00)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Dual-Stack: Response and Recovery run together. Response: Detect → Triage → Contain → Eradicate → Lessons. Recovery: Debrief → Capacity → Reset → Recognition → Pulse.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Line to land: “Recovery begins inside the playbook—not later and not optional.” Benefit: less rework, steadier handoffs, better retention.</a:t>
            </a:r>
            <a:endParaRPr/>
          </a:p>
        </p:txBody>
      </p:sp>
      <p:sp>
        <p:nvSpPr>
          <p:cNvPr id="185" name="Google Shape;185;p10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1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1" name="Google Shape;191;p11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SPEAKER NOTES — Slide 10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 cap: 2:00 (Total 36:00–38:00)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Script: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“Small, sequenced signals beat big speeches.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30 days: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ship one ritual—the capacity check. It normalizes help-seeking and surfaces risk early.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60 days: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standardize capacity language—‘I can take this, but we must reprioritize.’ Tradeoffs become explicit, not political.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90 days: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redesign one meeting to protect focus—shorter agenda, pairing when brittle, no multitasking. Then we repeat next quarter. We don’t chase perfection; we track trendlines: fewer after-hours escalations, lower rework, a gentler pulse score. Culture isn’t a memo—it’s a metronome.”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Footer reminder: “Repeat quarterly → measure trendlines, not perfection.”</a:t>
            </a:r>
            <a:endParaRPr/>
          </a:p>
        </p:txBody>
      </p:sp>
      <p:sp>
        <p:nvSpPr>
          <p:cNvPr id="192" name="Google Shape;192;p11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2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8" name="Google Shape;198;p12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SPEAKER NOTES — Slide 11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 cap: 1:00 (Total 38:00–39:00)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CTA: “Scan this. You</a:t>
            </a:r>
            <a:r>
              <a:rPr lang="en-US" sz="1200">
                <a:solidFill>
                  <a:schemeClr val="dk1"/>
                </a:solidFill>
              </a:rPr>
              <a:t> will be able to download the slide deck, and starter kit.</a:t>
            </a: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Use one this week—email me what changed.”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Optional targets (small): rework tickets ↓10–15%; after-hours pings ↓20–30%; pulse trend ↑. Emphasize trend, not theater.</a:t>
            </a:r>
            <a:endParaRPr/>
          </a:p>
        </p:txBody>
      </p:sp>
      <p:sp>
        <p:nvSpPr>
          <p:cNvPr id="199" name="Google Shape;199;p12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3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8" name="Google Shape;208;p13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SPEAKER NOTES — Slide 12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 cap: 1:00 close + 5:00 Q&amp;A (Total 39:00–45:00)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Close: “What do we secure first? The human.” One move for tomorrow: “Ask your team, ‘What would move you up one point today?’ Then listen.”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Q&amp;A guardrails: 1) “Won’t this slow incidents?” → “Recovery runs with response; debriefs reduce rework.” 2) “We already do postmortems.” → “Add cost + learning + one commitment—faster, human layer.” 3) “Measure without theater?” → “Five-question pulse, trendlines only, one change per month.”</a:t>
            </a:r>
            <a:endParaRPr/>
          </a:p>
        </p:txBody>
      </p:sp>
      <p:sp>
        <p:nvSpPr>
          <p:cNvPr id="209" name="Google Shape;209;p13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6" name="Google Shape;116;p2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SPEAKER NOTES — Slide 1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 cap: 1:00 (Total 0:00–1:00)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“Good [morning/afternoon]. I’m Jerry Fowler. We secure systems all day. Today we’re securing the humans who run them. This is a field guide forged in fire—practical, not performative.”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Frame: No company names. This is leadership and operating practice, not therapy. One disclaimer: this isn’t medical advice; it’s lived leadership patterns you can ship this week.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Promise: you’ll leave with three rituals, a dual-stack model, and a 30/60/90 cadence you can drop into your team tomorrow.</a:t>
            </a:r>
            <a:endParaRPr/>
          </a:p>
        </p:txBody>
      </p:sp>
      <p:sp>
        <p:nvSpPr>
          <p:cNvPr id="117" name="Google Shape;117;p2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4" name="Google Shape;124;p3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SPEAKER NOTES — Slide 2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 cap: 2:00 (Total 1:00–3:00)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Deliver the line clean: “I watched dashboards glow while people went dark inside.” Pause 2–3 seconds. “I’ve been that leader—high output, higher depletion.”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Invite recognition: “If you’ve ever paid an incident invoice with sleep, patience, or family time, this is for you.” Turn: “Let’s name the cost, then design controls to pay it down.”</a:t>
            </a:r>
            <a:endParaRPr/>
          </a:p>
        </p:txBody>
      </p:sp>
      <p:sp>
        <p:nvSpPr>
          <p:cNvPr id="125" name="Google Shape;125;p3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2" name="Google Shape;132;p4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SPEAKER NOTES — Slide 3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 cap: 7:00 (Total 3:00–10:00)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Story: Boundaries erode one late ping at a time. High performance masks high depletion. My breaking point wasn’t during a breach—it was a random Tuesday in a parking lot. I could save the company; I couldn’t start my car.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Language: call it “operational trauma patterns”—subclinical, invisible, compounding. Not a diagnosis; a description leaders recognize.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Line to land: “Resilience isn’t a badge. It’s the choice not to splinter in silence.” If past 9:30 total, trim details and land the line.</a:t>
            </a:r>
            <a:endParaRPr/>
          </a:p>
        </p:txBody>
      </p:sp>
      <p:sp>
        <p:nvSpPr>
          <p:cNvPr id="133" name="Google Shape;133;p4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5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" name="Google Shape;140;p5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SPEAKER NOTES — Slide 4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 cap: 6:00 (Total 10:00–16:00)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After we restore systems, we rarely restore people. Common patterns: hypervigilance, sleep disruption, irritability. Silence becomes a vulnerability signal; rework rises.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Hands-only prompt (10s): “Who’s answered an alert at dinner?” Normalize, don’t shame. Turn: “We audit logs with discipline; we can audit emotional debris with humility.”</a:t>
            </a:r>
            <a:endParaRPr/>
          </a:p>
        </p:txBody>
      </p:sp>
      <p:sp>
        <p:nvSpPr>
          <p:cNvPr id="141" name="Google Shape;141;p5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6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8" name="Google Shape;148;p6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SPEAKER NOTES — Slide 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 cap: 6:00 (Total 16:00–22:00)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Define the Psychological OS beneath every runbook: trust, permission, pressure. Two systems run in parallel: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Visible Ops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—detections, runbooks, coverage.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Invisible Signals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—ritual, language, pace. Leaders don’t just manage tasks; we design signals. Change signals → behavior follows, even under stress.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Bridge: “Here are three signals you can ship this week.”</a:t>
            </a:r>
            <a:endParaRPr/>
          </a:p>
        </p:txBody>
      </p:sp>
      <p:sp>
        <p:nvSpPr>
          <p:cNvPr id="149" name="Google Shape;149;p6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7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Google Shape;157;p7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SPEAKER NOTES — Slide 6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 cap: 4:00 (Total 22:00–26:00)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Ritual 1: Capacity check at the top of stand-up. Ask: “How’s your capacity (1–5)? What would move you up one?” Follow with: “Do you want bandwidth, backup, or a vent space?”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Outcome: reframes help-seeking as operational; surfaces risk early without drama. Example: “Sharp but brittle—need eyes on my step.” Pair, ship, no martyrdom.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Tight fallback (1:00 if behind): “Capacity 1–5. Move up one. Bandwidth, backup, or vent?”</a:t>
            </a:r>
            <a:endParaRPr/>
          </a:p>
        </p:txBody>
      </p:sp>
      <p:sp>
        <p:nvSpPr>
          <p:cNvPr id="158" name="Google Shape;158;p7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8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6" name="Google Shape;166;p8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SPEAKER NOTES — Slide 7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 cap: 4:00 (Total 26:00–30:00)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Ritual 2: 10-minute debrief. Flow: Facts → Feelings → Learnings → Commitments. Leader opener: “What did this cost you, and what did we learn?” Close with one commitment per person. No posturing.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Embed as a required IR step, not optional. Benefit: pays down decision debt, reduces silent rework.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Tight fallback (1:00): “F-F-L-C in 10. Ask cost + learning. One commitment each.”</a:t>
            </a:r>
            <a:endParaRPr/>
          </a:p>
        </p:txBody>
      </p:sp>
      <p:sp>
        <p:nvSpPr>
          <p:cNvPr id="167" name="Google Shape;167;p8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9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5" name="Google Shape;175;p9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SPEAKER NOTES — Slide 8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 cap: 3:00 (Total 30:00–33:00)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Ritual 3: Friday Recognition. Five minutes, peer-led, opt-in. Prompts: “Who supported you emotionally? Who helped you think differently?”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care a visible control. Human skills are operational. Timebox strictly.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Tight fallback (1:00): “5-min peer recognition. Human skills are operational.”</a:t>
            </a:r>
            <a:endParaRPr/>
          </a:p>
        </p:txBody>
      </p:sp>
      <p:sp>
        <p:nvSpPr>
          <p:cNvPr id="176" name="Google Shape;176;p9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6"/>
          <p:cNvSpPr txBox="1"/>
          <p:nvPr>
            <p:ph type="ctrTitle"/>
          </p:nvPr>
        </p:nvSpPr>
        <p:spPr>
          <a:xfrm>
            <a:off x="422849" y="1427983"/>
            <a:ext cx="5127398" cy="11128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1" type="subTitle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6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6"/>
          <p:cNvSpPr txBox="1"/>
          <p:nvPr>
            <p:ph idx="10" type="dt"/>
          </p:nvPr>
        </p:nvSpPr>
        <p:spPr>
          <a:xfrm>
            <a:off x="457200" y="6377940"/>
            <a:ext cx="210312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6"/>
          <p:cNvSpPr txBox="1"/>
          <p:nvPr>
            <p:ph idx="12" type="sldNum"/>
          </p:nvPr>
        </p:nvSpPr>
        <p:spPr>
          <a:xfrm>
            <a:off x="6583681" y="6377940"/>
            <a:ext cx="210312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90" name="Google Shape;90;p2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91" name="Google Shape;91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7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7" name="Google Shape;97;p2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8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8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3" name="Google Shape;103;p2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9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9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4" name="Google Shape;44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6" name="Google Shape;56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62" name="Google Shape;62;p2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63" name="Google Shape;63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3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9" name="Google Shape;69;p23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70" name="Google Shape;70;p23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1" name="Google Shape;71;p23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72" name="Google Shape;72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5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5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83" name="Google Shape;83;p25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84" name="Google Shape;84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8.jpg"/><Relationship Id="rId2" Type="http://schemas.openxmlformats.org/officeDocument/2006/relationships/image" Target="../media/image7.png"/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5.png"/><Relationship Id="rId12" Type="http://schemas.openxmlformats.org/officeDocument/2006/relationships/theme" Target="../theme/theme1.xml"/><Relationship Id="rId9" Type="http://schemas.openxmlformats.org/officeDocument/2006/relationships/image" Target="../media/image9.png"/><Relationship Id="rId5" Type="http://schemas.openxmlformats.org/officeDocument/2006/relationships/image" Target="../media/image1.png"/><Relationship Id="rId6" Type="http://schemas.openxmlformats.org/officeDocument/2006/relationships/image" Target="../media/image4.png"/><Relationship Id="rId7" Type="http://schemas.openxmlformats.org/officeDocument/2006/relationships/image" Target="../media/image12.png"/><Relationship Id="rId8" Type="http://schemas.openxmlformats.org/officeDocument/2006/relationships/image" Target="../media/image2.png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6019799" cy="6857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28625" y="1028628"/>
            <a:ext cx="786127" cy="29551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8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54521" y="5821132"/>
            <a:ext cx="53069" cy="11488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9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7609" y="5818325"/>
            <a:ext cx="78824" cy="1176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52408" y="5788732"/>
            <a:ext cx="105056" cy="14930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5"/>
          <p:cNvSpPr/>
          <p:nvPr/>
        </p:nvSpPr>
        <p:spPr>
          <a:xfrm>
            <a:off x="428623" y="5763797"/>
            <a:ext cx="118993" cy="176745"/>
          </a:xfrm>
          <a:custGeom>
            <a:rect b="b" l="l" r="r" t="t"/>
            <a:pathLst>
              <a:path extrusionOk="0" h="291465" w="261619">
                <a:moveTo>
                  <a:pt x="146121" y="0"/>
                </a:moveTo>
                <a:lnTo>
                  <a:pt x="98548" y="7248"/>
                </a:lnTo>
                <a:lnTo>
                  <a:pt x="58263" y="26652"/>
                </a:lnTo>
                <a:lnTo>
                  <a:pt x="27152" y="57095"/>
                </a:lnTo>
                <a:lnTo>
                  <a:pt x="7102" y="97458"/>
                </a:lnTo>
                <a:lnTo>
                  <a:pt x="0" y="146623"/>
                </a:lnTo>
                <a:lnTo>
                  <a:pt x="7046" y="195576"/>
                </a:lnTo>
                <a:lnTo>
                  <a:pt x="26981" y="235149"/>
                </a:lnTo>
                <a:lnTo>
                  <a:pt x="58001" y="264681"/>
                </a:lnTo>
                <a:lnTo>
                  <a:pt x="98302" y="283507"/>
                </a:lnTo>
                <a:lnTo>
                  <a:pt x="146079" y="290964"/>
                </a:lnTo>
                <a:lnTo>
                  <a:pt x="178496" y="289769"/>
                </a:lnTo>
                <a:lnTo>
                  <a:pt x="207792" y="284452"/>
                </a:lnTo>
                <a:lnTo>
                  <a:pt x="235010" y="275403"/>
                </a:lnTo>
                <a:lnTo>
                  <a:pt x="261196" y="263018"/>
                </a:lnTo>
                <a:lnTo>
                  <a:pt x="261196" y="125137"/>
                </a:lnTo>
                <a:lnTo>
                  <a:pt x="153764" y="125137"/>
                </a:lnTo>
                <a:lnTo>
                  <a:pt x="149901" y="173314"/>
                </a:lnTo>
                <a:lnTo>
                  <a:pt x="207124" y="173314"/>
                </a:lnTo>
                <a:lnTo>
                  <a:pt x="207124" y="232045"/>
                </a:lnTo>
                <a:lnTo>
                  <a:pt x="194534" y="236749"/>
                </a:lnTo>
                <a:lnTo>
                  <a:pt x="180554" y="240014"/>
                </a:lnTo>
                <a:lnTo>
                  <a:pt x="164729" y="241806"/>
                </a:lnTo>
                <a:lnTo>
                  <a:pt x="146602" y="242086"/>
                </a:lnTo>
                <a:lnTo>
                  <a:pt x="109280" y="234170"/>
                </a:lnTo>
                <a:lnTo>
                  <a:pt x="80903" y="213844"/>
                </a:lnTo>
                <a:lnTo>
                  <a:pt x="62978" y="183014"/>
                </a:lnTo>
                <a:lnTo>
                  <a:pt x="57013" y="143587"/>
                </a:lnTo>
                <a:lnTo>
                  <a:pt x="63249" y="106860"/>
                </a:lnTo>
                <a:lnTo>
                  <a:pt x="80252" y="77585"/>
                </a:lnTo>
                <a:lnTo>
                  <a:pt x="107070" y="57790"/>
                </a:lnTo>
                <a:lnTo>
                  <a:pt x="142749" y="49506"/>
                </a:lnTo>
                <a:lnTo>
                  <a:pt x="166092" y="50340"/>
                </a:lnTo>
                <a:lnTo>
                  <a:pt x="187125" y="54798"/>
                </a:lnTo>
                <a:lnTo>
                  <a:pt x="205526" y="62489"/>
                </a:lnTo>
                <a:lnTo>
                  <a:pt x="220977" y="73023"/>
                </a:lnTo>
                <a:lnTo>
                  <a:pt x="256986" y="36585"/>
                </a:lnTo>
                <a:lnTo>
                  <a:pt x="233061" y="19645"/>
                </a:lnTo>
                <a:lnTo>
                  <a:pt x="206368" y="8154"/>
                </a:lnTo>
                <a:lnTo>
                  <a:pt x="177267" y="1731"/>
                </a:lnTo>
                <a:lnTo>
                  <a:pt x="14612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" name="Google Shape;12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56917" y="5818328"/>
            <a:ext cx="87216" cy="1205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1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58600" y="5818328"/>
            <a:ext cx="79162" cy="120502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5"/>
          <p:cNvSpPr/>
          <p:nvPr/>
        </p:nvSpPr>
        <p:spPr>
          <a:xfrm>
            <a:off x="428624" y="5907256"/>
            <a:ext cx="581970" cy="378904"/>
          </a:xfrm>
          <a:custGeom>
            <a:rect b="b" l="l" r="r" t="t"/>
            <a:pathLst>
              <a:path extrusionOk="0" h="624840" w="1279525">
                <a:moveTo>
                  <a:pt x="299415" y="508279"/>
                </a:moveTo>
                <a:lnTo>
                  <a:pt x="261086" y="508279"/>
                </a:lnTo>
                <a:lnTo>
                  <a:pt x="249313" y="544372"/>
                </a:lnTo>
                <a:lnTo>
                  <a:pt x="227558" y="570255"/>
                </a:lnTo>
                <a:lnTo>
                  <a:pt x="197040" y="585863"/>
                </a:lnTo>
                <a:lnTo>
                  <a:pt x="158927" y="591083"/>
                </a:lnTo>
                <a:lnTo>
                  <a:pt x="110007" y="581596"/>
                </a:lnTo>
                <a:lnTo>
                  <a:pt x="73431" y="554291"/>
                </a:lnTo>
                <a:lnTo>
                  <a:pt x="50507" y="510832"/>
                </a:lnTo>
                <a:lnTo>
                  <a:pt x="42570" y="452907"/>
                </a:lnTo>
                <a:lnTo>
                  <a:pt x="42570" y="449110"/>
                </a:lnTo>
                <a:lnTo>
                  <a:pt x="50977" y="391363"/>
                </a:lnTo>
                <a:lnTo>
                  <a:pt x="74726" y="347370"/>
                </a:lnTo>
                <a:lnTo>
                  <a:pt x="111607" y="319354"/>
                </a:lnTo>
                <a:lnTo>
                  <a:pt x="159397" y="309511"/>
                </a:lnTo>
                <a:lnTo>
                  <a:pt x="197548" y="314464"/>
                </a:lnTo>
                <a:lnTo>
                  <a:pt x="225844" y="329209"/>
                </a:lnTo>
                <a:lnTo>
                  <a:pt x="244932" y="353631"/>
                </a:lnTo>
                <a:lnTo>
                  <a:pt x="255409" y="387604"/>
                </a:lnTo>
                <a:lnTo>
                  <a:pt x="296087" y="387604"/>
                </a:lnTo>
                <a:lnTo>
                  <a:pt x="281571" y="339356"/>
                </a:lnTo>
                <a:lnTo>
                  <a:pt x="251269" y="304723"/>
                </a:lnTo>
                <a:lnTo>
                  <a:pt x="209092" y="283857"/>
                </a:lnTo>
                <a:lnTo>
                  <a:pt x="158927" y="276872"/>
                </a:lnTo>
                <a:lnTo>
                  <a:pt x="115290" y="282702"/>
                </a:lnTo>
                <a:lnTo>
                  <a:pt x="76936" y="299351"/>
                </a:lnTo>
                <a:lnTo>
                  <a:pt x="45046" y="325615"/>
                </a:lnTo>
                <a:lnTo>
                  <a:pt x="20802" y="360222"/>
                </a:lnTo>
                <a:lnTo>
                  <a:pt x="5397" y="401967"/>
                </a:lnTo>
                <a:lnTo>
                  <a:pt x="0" y="449580"/>
                </a:lnTo>
                <a:lnTo>
                  <a:pt x="0" y="453377"/>
                </a:lnTo>
                <a:lnTo>
                  <a:pt x="4902" y="502208"/>
                </a:lnTo>
                <a:lnTo>
                  <a:pt x="19189" y="544055"/>
                </a:lnTo>
                <a:lnTo>
                  <a:pt x="42265" y="578065"/>
                </a:lnTo>
                <a:lnTo>
                  <a:pt x="73494" y="603402"/>
                </a:lnTo>
                <a:lnTo>
                  <a:pt x="112268" y="619226"/>
                </a:lnTo>
                <a:lnTo>
                  <a:pt x="157975" y="624674"/>
                </a:lnTo>
                <a:lnTo>
                  <a:pt x="210337" y="617474"/>
                </a:lnTo>
                <a:lnTo>
                  <a:pt x="252628" y="595757"/>
                </a:lnTo>
                <a:lnTo>
                  <a:pt x="282956" y="559396"/>
                </a:lnTo>
                <a:lnTo>
                  <a:pt x="299415" y="508279"/>
                </a:lnTo>
                <a:close/>
              </a:path>
              <a:path extrusionOk="0" h="624840" w="1279525">
                <a:moveTo>
                  <a:pt x="447332" y="471830"/>
                </a:moveTo>
                <a:lnTo>
                  <a:pt x="346113" y="471830"/>
                </a:lnTo>
                <a:lnTo>
                  <a:pt x="346113" y="508749"/>
                </a:lnTo>
                <a:lnTo>
                  <a:pt x="447332" y="508749"/>
                </a:lnTo>
                <a:lnTo>
                  <a:pt x="447332" y="471830"/>
                </a:lnTo>
                <a:close/>
              </a:path>
              <a:path extrusionOk="0" h="624840" w="1279525">
                <a:moveTo>
                  <a:pt x="546023" y="254622"/>
                </a:moveTo>
                <a:lnTo>
                  <a:pt x="506285" y="254622"/>
                </a:lnTo>
                <a:lnTo>
                  <a:pt x="506285" y="620420"/>
                </a:lnTo>
                <a:lnTo>
                  <a:pt x="546023" y="620420"/>
                </a:lnTo>
                <a:lnTo>
                  <a:pt x="546023" y="254622"/>
                </a:lnTo>
                <a:close/>
              </a:path>
              <a:path extrusionOk="0" h="624840" w="1279525">
                <a:moveTo>
                  <a:pt x="822540" y="491705"/>
                </a:moveTo>
                <a:lnTo>
                  <a:pt x="813219" y="435152"/>
                </a:lnTo>
                <a:lnTo>
                  <a:pt x="791235" y="401320"/>
                </a:lnTo>
                <a:lnTo>
                  <a:pt x="782332" y="393306"/>
                </a:lnTo>
                <a:lnTo>
                  <a:pt x="782332" y="472770"/>
                </a:lnTo>
                <a:lnTo>
                  <a:pt x="637603" y="472770"/>
                </a:lnTo>
                <a:lnTo>
                  <a:pt x="646277" y="443039"/>
                </a:lnTo>
                <a:lnTo>
                  <a:pt x="661898" y="420547"/>
                </a:lnTo>
                <a:lnTo>
                  <a:pt x="683831" y="406298"/>
                </a:lnTo>
                <a:lnTo>
                  <a:pt x="711390" y="401320"/>
                </a:lnTo>
                <a:lnTo>
                  <a:pt x="739101" y="405295"/>
                </a:lnTo>
                <a:lnTo>
                  <a:pt x="760691" y="417880"/>
                </a:lnTo>
                <a:lnTo>
                  <a:pt x="775373" y="440055"/>
                </a:lnTo>
                <a:lnTo>
                  <a:pt x="782332" y="472770"/>
                </a:lnTo>
                <a:lnTo>
                  <a:pt x="782332" y="393306"/>
                </a:lnTo>
                <a:lnTo>
                  <a:pt x="752906" y="375450"/>
                </a:lnTo>
                <a:lnTo>
                  <a:pt x="711390" y="368668"/>
                </a:lnTo>
                <a:lnTo>
                  <a:pt x="664552" y="377977"/>
                </a:lnTo>
                <a:lnTo>
                  <a:pt x="627900" y="404050"/>
                </a:lnTo>
                <a:lnTo>
                  <a:pt x="604037" y="444131"/>
                </a:lnTo>
                <a:lnTo>
                  <a:pt x="595503" y="495490"/>
                </a:lnTo>
                <a:lnTo>
                  <a:pt x="595503" y="499275"/>
                </a:lnTo>
                <a:lnTo>
                  <a:pt x="604354" y="551014"/>
                </a:lnTo>
                <a:lnTo>
                  <a:pt x="629081" y="590550"/>
                </a:lnTo>
                <a:lnTo>
                  <a:pt x="666940" y="615797"/>
                </a:lnTo>
                <a:lnTo>
                  <a:pt x="715175" y="624674"/>
                </a:lnTo>
                <a:lnTo>
                  <a:pt x="753999" y="619836"/>
                </a:lnTo>
                <a:lnTo>
                  <a:pt x="785647" y="605459"/>
                </a:lnTo>
                <a:lnTo>
                  <a:pt x="798550" y="592023"/>
                </a:lnTo>
                <a:lnTo>
                  <a:pt x="808431" y="581761"/>
                </a:lnTo>
                <a:lnTo>
                  <a:pt x="820648" y="548957"/>
                </a:lnTo>
                <a:lnTo>
                  <a:pt x="781392" y="548957"/>
                </a:lnTo>
                <a:lnTo>
                  <a:pt x="774319" y="567867"/>
                </a:lnTo>
                <a:lnTo>
                  <a:pt x="760933" y="581317"/>
                </a:lnTo>
                <a:lnTo>
                  <a:pt x="741349" y="589356"/>
                </a:lnTo>
                <a:lnTo>
                  <a:pt x="715645" y="592023"/>
                </a:lnTo>
                <a:lnTo>
                  <a:pt x="682142" y="586270"/>
                </a:lnTo>
                <a:lnTo>
                  <a:pt x="657644" y="569366"/>
                </a:lnTo>
                <a:lnTo>
                  <a:pt x="642277" y="541921"/>
                </a:lnTo>
                <a:lnTo>
                  <a:pt x="636181" y="504482"/>
                </a:lnTo>
                <a:lnTo>
                  <a:pt x="822540" y="504482"/>
                </a:lnTo>
                <a:lnTo>
                  <a:pt x="822540" y="491705"/>
                </a:lnTo>
                <a:close/>
              </a:path>
              <a:path extrusionOk="0" h="624840" w="1279525">
                <a:moveTo>
                  <a:pt x="1266240" y="40170"/>
                </a:moveTo>
                <a:lnTo>
                  <a:pt x="1258023" y="27444"/>
                </a:lnTo>
                <a:lnTo>
                  <a:pt x="1257884" y="27228"/>
                </a:lnTo>
                <a:lnTo>
                  <a:pt x="1262202" y="26708"/>
                </a:lnTo>
                <a:lnTo>
                  <a:pt x="1265491" y="24396"/>
                </a:lnTo>
                <a:lnTo>
                  <a:pt x="1265491" y="23647"/>
                </a:lnTo>
                <a:lnTo>
                  <a:pt x="1265491" y="14566"/>
                </a:lnTo>
                <a:lnTo>
                  <a:pt x="1265491" y="13335"/>
                </a:lnTo>
                <a:lnTo>
                  <a:pt x="1262062" y="10769"/>
                </a:lnTo>
                <a:lnTo>
                  <a:pt x="1260983" y="10769"/>
                </a:lnTo>
                <a:lnTo>
                  <a:pt x="1260983" y="15265"/>
                </a:lnTo>
                <a:lnTo>
                  <a:pt x="1260843" y="15265"/>
                </a:lnTo>
                <a:lnTo>
                  <a:pt x="1260843" y="23393"/>
                </a:lnTo>
                <a:lnTo>
                  <a:pt x="1257477" y="23647"/>
                </a:lnTo>
                <a:lnTo>
                  <a:pt x="1248371" y="23647"/>
                </a:lnTo>
                <a:lnTo>
                  <a:pt x="1248371" y="14566"/>
                </a:lnTo>
                <a:lnTo>
                  <a:pt x="1257554" y="14566"/>
                </a:lnTo>
                <a:lnTo>
                  <a:pt x="1260983" y="15265"/>
                </a:lnTo>
                <a:lnTo>
                  <a:pt x="1260983" y="10769"/>
                </a:lnTo>
                <a:lnTo>
                  <a:pt x="1243952" y="10769"/>
                </a:lnTo>
                <a:lnTo>
                  <a:pt x="1243952" y="40170"/>
                </a:lnTo>
                <a:lnTo>
                  <a:pt x="1248371" y="40170"/>
                </a:lnTo>
                <a:lnTo>
                  <a:pt x="1248371" y="27444"/>
                </a:lnTo>
                <a:lnTo>
                  <a:pt x="1253502" y="27444"/>
                </a:lnTo>
                <a:lnTo>
                  <a:pt x="1261249" y="40170"/>
                </a:lnTo>
                <a:lnTo>
                  <a:pt x="1266240" y="40170"/>
                </a:lnTo>
                <a:close/>
              </a:path>
              <a:path extrusionOk="0" h="624840" w="1279525">
                <a:moveTo>
                  <a:pt x="1279512" y="25400"/>
                </a:moveTo>
                <a:lnTo>
                  <a:pt x="1277442" y="15265"/>
                </a:lnTo>
                <a:lnTo>
                  <a:pt x="1274406" y="10896"/>
                </a:lnTo>
                <a:lnTo>
                  <a:pt x="1274406" y="25400"/>
                </a:lnTo>
                <a:lnTo>
                  <a:pt x="1272806" y="33909"/>
                </a:lnTo>
                <a:lnTo>
                  <a:pt x="1268412" y="40665"/>
                </a:lnTo>
                <a:lnTo>
                  <a:pt x="1261859" y="45123"/>
                </a:lnTo>
                <a:lnTo>
                  <a:pt x="1253769" y="46736"/>
                </a:lnTo>
                <a:lnTo>
                  <a:pt x="1245603" y="45123"/>
                </a:lnTo>
                <a:lnTo>
                  <a:pt x="1239024" y="40665"/>
                </a:lnTo>
                <a:lnTo>
                  <a:pt x="1234617" y="33909"/>
                </a:lnTo>
                <a:lnTo>
                  <a:pt x="1233017" y="25400"/>
                </a:lnTo>
                <a:lnTo>
                  <a:pt x="1234617" y="17005"/>
                </a:lnTo>
                <a:lnTo>
                  <a:pt x="1239024" y="10299"/>
                </a:lnTo>
                <a:lnTo>
                  <a:pt x="1245603" y="5854"/>
                </a:lnTo>
                <a:lnTo>
                  <a:pt x="1253769" y="4254"/>
                </a:lnTo>
                <a:lnTo>
                  <a:pt x="1261859" y="5854"/>
                </a:lnTo>
                <a:lnTo>
                  <a:pt x="1268412" y="10299"/>
                </a:lnTo>
                <a:lnTo>
                  <a:pt x="1272806" y="17005"/>
                </a:lnTo>
                <a:lnTo>
                  <a:pt x="1274406" y="25400"/>
                </a:lnTo>
                <a:lnTo>
                  <a:pt x="1274406" y="10896"/>
                </a:lnTo>
                <a:lnTo>
                  <a:pt x="1271854" y="7213"/>
                </a:lnTo>
                <a:lnTo>
                  <a:pt x="1267269" y="4254"/>
                </a:lnTo>
                <a:lnTo>
                  <a:pt x="1263650" y="1905"/>
                </a:lnTo>
                <a:lnTo>
                  <a:pt x="1253769" y="0"/>
                </a:lnTo>
                <a:lnTo>
                  <a:pt x="1243812" y="1905"/>
                </a:lnTo>
                <a:lnTo>
                  <a:pt x="1235583" y="7213"/>
                </a:lnTo>
                <a:lnTo>
                  <a:pt x="1229969" y="15265"/>
                </a:lnTo>
                <a:lnTo>
                  <a:pt x="1227899" y="25400"/>
                </a:lnTo>
                <a:lnTo>
                  <a:pt x="1229969" y="35623"/>
                </a:lnTo>
                <a:lnTo>
                  <a:pt x="1235583" y="43726"/>
                </a:lnTo>
                <a:lnTo>
                  <a:pt x="1243812" y="49060"/>
                </a:lnTo>
                <a:lnTo>
                  <a:pt x="1253769" y="50977"/>
                </a:lnTo>
                <a:lnTo>
                  <a:pt x="1263650" y="49060"/>
                </a:lnTo>
                <a:lnTo>
                  <a:pt x="1267231" y="46736"/>
                </a:lnTo>
                <a:lnTo>
                  <a:pt x="1271854" y="43726"/>
                </a:lnTo>
                <a:lnTo>
                  <a:pt x="1277442" y="35623"/>
                </a:lnTo>
                <a:lnTo>
                  <a:pt x="1279512" y="254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1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08821" y="6133396"/>
            <a:ext cx="104127" cy="150078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5"/>
          <p:cNvSpPr/>
          <p:nvPr/>
        </p:nvSpPr>
        <p:spPr>
          <a:xfrm>
            <a:off x="918634" y="6061659"/>
            <a:ext cx="867034" cy="224493"/>
          </a:xfrm>
          <a:custGeom>
            <a:rect b="b" l="l" r="r" t="t"/>
            <a:pathLst>
              <a:path extrusionOk="0" h="370204" w="1906270">
                <a:moveTo>
                  <a:pt x="227037" y="237083"/>
                </a:moveTo>
                <a:lnTo>
                  <a:pt x="223913" y="218147"/>
                </a:lnTo>
                <a:lnTo>
                  <a:pt x="217716" y="180530"/>
                </a:lnTo>
                <a:lnTo>
                  <a:pt x="195732" y="146697"/>
                </a:lnTo>
                <a:lnTo>
                  <a:pt x="192925" y="142379"/>
                </a:lnTo>
                <a:lnTo>
                  <a:pt x="186829" y="138684"/>
                </a:lnTo>
                <a:lnTo>
                  <a:pt x="186829" y="218147"/>
                </a:lnTo>
                <a:lnTo>
                  <a:pt x="42100" y="218147"/>
                </a:lnTo>
                <a:lnTo>
                  <a:pt x="50761" y="188417"/>
                </a:lnTo>
                <a:lnTo>
                  <a:pt x="66395" y="165925"/>
                </a:lnTo>
                <a:lnTo>
                  <a:pt x="88315" y="151676"/>
                </a:lnTo>
                <a:lnTo>
                  <a:pt x="115874" y="146697"/>
                </a:lnTo>
                <a:lnTo>
                  <a:pt x="143598" y="150672"/>
                </a:lnTo>
                <a:lnTo>
                  <a:pt x="165188" y="163258"/>
                </a:lnTo>
                <a:lnTo>
                  <a:pt x="179870" y="185432"/>
                </a:lnTo>
                <a:lnTo>
                  <a:pt x="186829" y="218147"/>
                </a:lnTo>
                <a:lnTo>
                  <a:pt x="186829" y="138684"/>
                </a:lnTo>
                <a:lnTo>
                  <a:pt x="157391" y="120827"/>
                </a:lnTo>
                <a:lnTo>
                  <a:pt x="115874" y="114046"/>
                </a:lnTo>
                <a:lnTo>
                  <a:pt x="69037" y="123355"/>
                </a:lnTo>
                <a:lnTo>
                  <a:pt x="32397" y="149428"/>
                </a:lnTo>
                <a:lnTo>
                  <a:pt x="8521" y="189509"/>
                </a:lnTo>
                <a:lnTo>
                  <a:pt x="0" y="240868"/>
                </a:lnTo>
                <a:lnTo>
                  <a:pt x="0" y="244652"/>
                </a:lnTo>
                <a:lnTo>
                  <a:pt x="8851" y="296392"/>
                </a:lnTo>
                <a:lnTo>
                  <a:pt x="33578" y="335927"/>
                </a:lnTo>
                <a:lnTo>
                  <a:pt x="71437" y="361175"/>
                </a:lnTo>
                <a:lnTo>
                  <a:pt x="119672" y="370052"/>
                </a:lnTo>
                <a:lnTo>
                  <a:pt x="158496" y="365213"/>
                </a:lnTo>
                <a:lnTo>
                  <a:pt x="190144" y="350837"/>
                </a:lnTo>
                <a:lnTo>
                  <a:pt x="203047" y="337400"/>
                </a:lnTo>
                <a:lnTo>
                  <a:pt x="212915" y="327139"/>
                </a:lnTo>
                <a:lnTo>
                  <a:pt x="225145" y="294335"/>
                </a:lnTo>
                <a:lnTo>
                  <a:pt x="185889" y="294335"/>
                </a:lnTo>
                <a:lnTo>
                  <a:pt x="178803" y="313245"/>
                </a:lnTo>
                <a:lnTo>
                  <a:pt x="165430" y="326694"/>
                </a:lnTo>
                <a:lnTo>
                  <a:pt x="145846" y="334733"/>
                </a:lnTo>
                <a:lnTo>
                  <a:pt x="120142" y="337400"/>
                </a:lnTo>
                <a:lnTo>
                  <a:pt x="86639" y="331647"/>
                </a:lnTo>
                <a:lnTo>
                  <a:pt x="62141" y="314744"/>
                </a:lnTo>
                <a:lnTo>
                  <a:pt x="46774" y="287299"/>
                </a:lnTo>
                <a:lnTo>
                  <a:pt x="40678" y="249859"/>
                </a:lnTo>
                <a:lnTo>
                  <a:pt x="227037" y="249859"/>
                </a:lnTo>
                <a:lnTo>
                  <a:pt x="227037" y="237083"/>
                </a:lnTo>
                <a:close/>
              </a:path>
              <a:path extrusionOk="0" h="370204" w="1906270">
                <a:moveTo>
                  <a:pt x="317119" y="0"/>
                </a:moveTo>
                <a:lnTo>
                  <a:pt x="277393" y="0"/>
                </a:lnTo>
                <a:lnTo>
                  <a:pt x="277393" y="365798"/>
                </a:lnTo>
                <a:lnTo>
                  <a:pt x="317119" y="365798"/>
                </a:lnTo>
                <a:lnTo>
                  <a:pt x="317119" y="0"/>
                </a:lnTo>
                <a:close/>
              </a:path>
              <a:path extrusionOk="0" h="370204" w="1906270">
                <a:moveTo>
                  <a:pt x="808583" y="253657"/>
                </a:moveTo>
                <a:lnTo>
                  <a:pt x="770267" y="253657"/>
                </a:lnTo>
                <a:lnTo>
                  <a:pt x="758494" y="289750"/>
                </a:lnTo>
                <a:lnTo>
                  <a:pt x="736739" y="315633"/>
                </a:lnTo>
                <a:lnTo>
                  <a:pt x="706208" y="331241"/>
                </a:lnTo>
                <a:lnTo>
                  <a:pt x="668096" y="336461"/>
                </a:lnTo>
                <a:lnTo>
                  <a:pt x="619188" y="326974"/>
                </a:lnTo>
                <a:lnTo>
                  <a:pt x="582612" y="299669"/>
                </a:lnTo>
                <a:lnTo>
                  <a:pt x="559689" y="256209"/>
                </a:lnTo>
                <a:lnTo>
                  <a:pt x="551751" y="198285"/>
                </a:lnTo>
                <a:lnTo>
                  <a:pt x="551751" y="194487"/>
                </a:lnTo>
                <a:lnTo>
                  <a:pt x="560158" y="136740"/>
                </a:lnTo>
                <a:lnTo>
                  <a:pt x="583907" y="92748"/>
                </a:lnTo>
                <a:lnTo>
                  <a:pt x="620788" y="64731"/>
                </a:lnTo>
                <a:lnTo>
                  <a:pt x="668578" y="54889"/>
                </a:lnTo>
                <a:lnTo>
                  <a:pt x="706716" y="59842"/>
                </a:lnTo>
                <a:lnTo>
                  <a:pt x="735025" y="74587"/>
                </a:lnTo>
                <a:lnTo>
                  <a:pt x="754113" y="99009"/>
                </a:lnTo>
                <a:lnTo>
                  <a:pt x="764590" y="132981"/>
                </a:lnTo>
                <a:lnTo>
                  <a:pt x="805268" y="132981"/>
                </a:lnTo>
                <a:lnTo>
                  <a:pt x="790752" y="84734"/>
                </a:lnTo>
                <a:lnTo>
                  <a:pt x="760450" y="50101"/>
                </a:lnTo>
                <a:lnTo>
                  <a:pt x="718273" y="29235"/>
                </a:lnTo>
                <a:lnTo>
                  <a:pt x="668096" y="22250"/>
                </a:lnTo>
                <a:lnTo>
                  <a:pt x="624471" y="28079"/>
                </a:lnTo>
                <a:lnTo>
                  <a:pt x="586117" y="44729"/>
                </a:lnTo>
                <a:lnTo>
                  <a:pt x="554228" y="70993"/>
                </a:lnTo>
                <a:lnTo>
                  <a:pt x="529983" y="105600"/>
                </a:lnTo>
                <a:lnTo>
                  <a:pt x="514578" y="147345"/>
                </a:lnTo>
                <a:lnTo>
                  <a:pt x="509168" y="194957"/>
                </a:lnTo>
                <a:lnTo>
                  <a:pt x="509168" y="198755"/>
                </a:lnTo>
                <a:lnTo>
                  <a:pt x="514083" y="247586"/>
                </a:lnTo>
                <a:lnTo>
                  <a:pt x="528370" y="289433"/>
                </a:lnTo>
                <a:lnTo>
                  <a:pt x="551446" y="323443"/>
                </a:lnTo>
                <a:lnTo>
                  <a:pt x="582676" y="348780"/>
                </a:lnTo>
                <a:lnTo>
                  <a:pt x="621449" y="364604"/>
                </a:lnTo>
                <a:lnTo>
                  <a:pt x="667143" y="370052"/>
                </a:lnTo>
                <a:lnTo>
                  <a:pt x="719518" y="362851"/>
                </a:lnTo>
                <a:lnTo>
                  <a:pt x="761809" y="341134"/>
                </a:lnTo>
                <a:lnTo>
                  <a:pt x="792137" y="304774"/>
                </a:lnTo>
                <a:lnTo>
                  <a:pt x="808583" y="253657"/>
                </a:lnTo>
                <a:close/>
              </a:path>
              <a:path extrusionOk="0" h="370204" w="1906270">
                <a:moveTo>
                  <a:pt x="1086916" y="239915"/>
                </a:moveTo>
                <a:lnTo>
                  <a:pt x="1077836" y="189306"/>
                </a:lnTo>
                <a:lnTo>
                  <a:pt x="1077772" y="188912"/>
                </a:lnTo>
                <a:lnTo>
                  <a:pt x="1052385" y="149123"/>
                </a:lnTo>
                <a:lnTo>
                  <a:pt x="1048778" y="146697"/>
                </a:lnTo>
                <a:lnTo>
                  <a:pt x="1046238" y="144995"/>
                </a:lnTo>
                <a:lnTo>
                  <a:pt x="1046238" y="244182"/>
                </a:lnTo>
                <a:lnTo>
                  <a:pt x="1040587" y="282308"/>
                </a:lnTo>
                <a:lnTo>
                  <a:pt x="1024420" y="311734"/>
                </a:lnTo>
                <a:lnTo>
                  <a:pt x="998855" y="330758"/>
                </a:lnTo>
                <a:lnTo>
                  <a:pt x="998613" y="330758"/>
                </a:lnTo>
                <a:lnTo>
                  <a:pt x="965352" y="337400"/>
                </a:lnTo>
                <a:lnTo>
                  <a:pt x="931570" y="330758"/>
                </a:lnTo>
                <a:lnTo>
                  <a:pt x="906119" y="311912"/>
                </a:lnTo>
                <a:lnTo>
                  <a:pt x="890066" y="282498"/>
                </a:lnTo>
                <a:lnTo>
                  <a:pt x="884478" y="244182"/>
                </a:lnTo>
                <a:lnTo>
                  <a:pt x="884542" y="239915"/>
                </a:lnTo>
                <a:lnTo>
                  <a:pt x="890104" y="201993"/>
                </a:lnTo>
                <a:lnTo>
                  <a:pt x="890130" y="201790"/>
                </a:lnTo>
                <a:lnTo>
                  <a:pt x="906259" y="172313"/>
                </a:lnTo>
                <a:lnTo>
                  <a:pt x="931760" y="153365"/>
                </a:lnTo>
                <a:lnTo>
                  <a:pt x="965352" y="146697"/>
                </a:lnTo>
                <a:lnTo>
                  <a:pt x="998740" y="153365"/>
                </a:lnTo>
                <a:lnTo>
                  <a:pt x="1024242" y="172313"/>
                </a:lnTo>
                <a:lnTo>
                  <a:pt x="1040409" y="201790"/>
                </a:lnTo>
                <a:lnTo>
                  <a:pt x="1040523" y="201993"/>
                </a:lnTo>
                <a:lnTo>
                  <a:pt x="1046099" y="239915"/>
                </a:lnTo>
                <a:lnTo>
                  <a:pt x="1046175" y="240385"/>
                </a:lnTo>
                <a:lnTo>
                  <a:pt x="1046238" y="244182"/>
                </a:lnTo>
                <a:lnTo>
                  <a:pt x="1046238" y="144995"/>
                </a:lnTo>
                <a:lnTo>
                  <a:pt x="1013993" y="123342"/>
                </a:lnTo>
                <a:lnTo>
                  <a:pt x="1014272" y="123342"/>
                </a:lnTo>
                <a:lnTo>
                  <a:pt x="965352" y="114046"/>
                </a:lnTo>
                <a:lnTo>
                  <a:pt x="916825" y="123342"/>
                </a:lnTo>
                <a:lnTo>
                  <a:pt x="878332" y="149364"/>
                </a:lnTo>
                <a:lnTo>
                  <a:pt x="852944" y="189306"/>
                </a:lnTo>
                <a:lnTo>
                  <a:pt x="843876" y="239915"/>
                </a:lnTo>
                <a:lnTo>
                  <a:pt x="843800" y="244182"/>
                </a:lnTo>
                <a:lnTo>
                  <a:pt x="852805" y="294398"/>
                </a:lnTo>
                <a:lnTo>
                  <a:pt x="877912" y="334276"/>
                </a:lnTo>
                <a:lnTo>
                  <a:pt x="916228" y="360578"/>
                </a:lnTo>
                <a:lnTo>
                  <a:pt x="964882" y="370065"/>
                </a:lnTo>
                <a:lnTo>
                  <a:pt x="1013688" y="360832"/>
                </a:lnTo>
                <a:lnTo>
                  <a:pt x="1048639" y="337400"/>
                </a:lnTo>
                <a:lnTo>
                  <a:pt x="1052334" y="334924"/>
                </a:lnTo>
                <a:lnTo>
                  <a:pt x="1077760" y="294995"/>
                </a:lnTo>
                <a:lnTo>
                  <a:pt x="1086840" y="244182"/>
                </a:lnTo>
                <a:lnTo>
                  <a:pt x="1086916" y="239915"/>
                </a:lnTo>
                <a:close/>
              </a:path>
              <a:path extrusionOk="0" h="370204" w="1906270">
                <a:moveTo>
                  <a:pt x="1489316" y="212483"/>
                </a:moveTo>
                <a:lnTo>
                  <a:pt x="1482559" y="166751"/>
                </a:lnTo>
                <a:lnTo>
                  <a:pt x="1464360" y="136283"/>
                </a:lnTo>
                <a:lnTo>
                  <a:pt x="1437830" y="119303"/>
                </a:lnTo>
                <a:lnTo>
                  <a:pt x="1406067" y="114046"/>
                </a:lnTo>
                <a:lnTo>
                  <a:pt x="1382255" y="116763"/>
                </a:lnTo>
                <a:lnTo>
                  <a:pt x="1358595" y="125171"/>
                </a:lnTo>
                <a:lnTo>
                  <a:pt x="1337487" y="139598"/>
                </a:lnTo>
                <a:lnTo>
                  <a:pt x="1321409" y="160426"/>
                </a:lnTo>
                <a:lnTo>
                  <a:pt x="1309166" y="139204"/>
                </a:lnTo>
                <a:lnTo>
                  <a:pt x="1292313" y="124815"/>
                </a:lnTo>
                <a:lnTo>
                  <a:pt x="1271917" y="116636"/>
                </a:lnTo>
                <a:lnTo>
                  <a:pt x="1249032" y="114046"/>
                </a:lnTo>
                <a:lnTo>
                  <a:pt x="1224127" y="117360"/>
                </a:lnTo>
                <a:lnTo>
                  <a:pt x="1203083" y="126403"/>
                </a:lnTo>
                <a:lnTo>
                  <a:pt x="1186573" y="139801"/>
                </a:lnTo>
                <a:lnTo>
                  <a:pt x="1175245" y="156171"/>
                </a:lnTo>
                <a:lnTo>
                  <a:pt x="1175245" y="118300"/>
                </a:lnTo>
                <a:lnTo>
                  <a:pt x="1135989" y="118300"/>
                </a:lnTo>
                <a:lnTo>
                  <a:pt x="1135989" y="365798"/>
                </a:lnTo>
                <a:lnTo>
                  <a:pt x="1175245" y="365798"/>
                </a:lnTo>
                <a:lnTo>
                  <a:pt x="1175245" y="214363"/>
                </a:lnTo>
                <a:lnTo>
                  <a:pt x="1180922" y="185254"/>
                </a:lnTo>
                <a:lnTo>
                  <a:pt x="1195819" y="164566"/>
                </a:lnTo>
                <a:lnTo>
                  <a:pt x="1216748" y="152209"/>
                </a:lnTo>
                <a:lnTo>
                  <a:pt x="1240523" y="148120"/>
                </a:lnTo>
                <a:lnTo>
                  <a:pt x="1263091" y="151612"/>
                </a:lnTo>
                <a:lnTo>
                  <a:pt x="1279537" y="162547"/>
                </a:lnTo>
                <a:lnTo>
                  <a:pt x="1289608" y="181660"/>
                </a:lnTo>
                <a:lnTo>
                  <a:pt x="1293012" y="209638"/>
                </a:lnTo>
                <a:lnTo>
                  <a:pt x="1293012" y="365798"/>
                </a:lnTo>
                <a:lnTo>
                  <a:pt x="1332280" y="365798"/>
                </a:lnTo>
                <a:lnTo>
                  <a:pt x="1332280" y="214363"/>
                </a:lnTo>
                <a:lnTo>
                  <a:pt x="1337957" y="185254"/>
                </a:lnTo>
                <a:lnTo>
                  <a:pt x="1352854" y="164566"/>
                </a:lnTo>
                <a:lnTo>
                  <a:pt x="1373784" y="152209"/>
                </a:lnTo>
                <a:lnTo>
                  <a:pt x="1397558" y="148120"/>
                </a:lnTo>
                <a:lnTo>
                  <a:pt x="1420126" y="151612"/>
                </a:lnTo>
                <a:lnTo>
                  <a:pt x="1436573" y="162547"/>
                </a:lnTo>
                <a:lnTo>
                  <a:pt x="1446631" y="181660"/>
                </a:lnTo>
                <a:lnTo>
                  <a:pt x="1450047" y="209638"/>
                </a:lnTo>
                <a:lnTo>
                  <a:pt x="1450047" y="365798"/>
                </a:lnTo>
                <a:lnTo>
                  <a:pt x="1489316" y="365798"/>
                </a:lnTo>
                <a:lnTo>
                  <a:pt x="1489316" y="212483"/>
                </a:lnTo>
                <a:close/>
              </a:path>
              <a:path extrusionOk="0" h="370204" w="1906270">
                <a:moveTo>
                  <a:pt x="1905736" y="212483"/>
                </a:moveTo>
                <a:lnTo>
                  <a:pt x="1898980" y="166751"/>
                </a:lnTo>
                <a:lnTo>
                  <a:pt x="1880781" y="136283"/>
                </a:lnTo>
                <a:lnTo>
                  <a:pt x="1854238" y="119303"/>
                </a:lnTo>
                <a:lnTo>
                  <a:pt x="1822475" y="114046"/>
                </a:lnTo>
                <a:lnTo>
                  <a:pt x="1798675" y="116763"/>
                </a:lnTo>
                <a:lnTo>
                  <a:pt x="1775002" y="125171"/>
                </a:lnTo>
                <a:lnTo>
                  <a:pt x="1753908" y="139598"/>
                </a:lnTo>
                <a:lnTo>
                  <a:pt x="1737817" y="160426"/>
                </a:lnTo>
                <a:lnTo>
                  <a:pt x="1725574" y="139204"/>
                </a:lnTo>
                <a:lnTo>
                  <a:pt x="1708721" y="124815"/>
                </a:lnTo>
                <a:lnTo>
                  <a:pt x="1688325" y="116636"/>
                </a:lnTo>
                <a:lnTo>
                  <a:pt x="1665439" y="114046"/>
                </a:lnTo>
                <a:lnTo>
                  <a:pt x="1640547" y="117360"/>
                </a:lnTo>
                <a:lnTo>
                  <a:pt x="1619504" y="126403"/>
                </a:lnTo>
                <a:lnTo>
                  <a:pt x="1602981" y="139801"/>
                </a:lnTo>
                <a:lnTo>
                  <a:pt x="1591652" y="156171"/>
                </a:lnTo>
                <a:lnTo>
                  <a:pt x="1591652" y="118300"/>
                </a:lnTo>
                <a:lnTo>
                  <a:pt x="1552397" y="118300"/>
                </a:lnTo>
                <a:lnTo>
                  <a:pt x="1552397" y="365798"/>
                </a:lnTo>
                <a:lnTo>
                  <a:pt x="1591652" y="365798"/>
                </a:lnTo>
                <a:lnTo>
                  <a:pt x="1591652" y="214363"/>
                </a:lnTo>
                <a:lnTo>
                  <a:pt x="1597329" y="185254"/>
                </a:lnTo>
                <a:lnTo>
                  <a:pt x="1612226" y="164566"/>
                </a:lnTo>
                <a:lnTo>
                  <a:pt x="1633156" y="152209"/>
                </a:lnTo>
                <a:lnTo>
                  <a:pt x="1656930" y="148120"/>
                </a:lnTo>
                <a:lnTo>
                  <a:pt x="1679498" y="151612"/>
                </a:lnTo>
                <a:lnTo>
                  <a:pt x="1695958" y="162547"/>
                </a:lnTo>
                <a:lnTo>
                  <a:pt x="1706016" y="181660"/>
                </a:lnTo>
                <a:lnTo>
                  <a:pt x="1709432" y="209638"/>
                </a:lnTo>
                <a:lnTo>
                  <a:pt x="1709432" y="365798"/>
                </a:lnTo>
                <a:lnTo>
                  <a:pt x="1748701" y="365798"/>
                </a:lnTo>
                <a:lnTo>
                  <a:pt x="1748701" y="214363"/>
                </a:lnTo>
                <a:lnTo>
                  <a:pt x="1754378" y="185254"/>
                </a:lnTo>
                <a:lnTo>
                  <a:pt x="1769275" y="164566"/>
                </a:lnTo>
                <a:lnTo>
                  <a:pt x="1790192" y="152209"/>
                </a:lnTo>
                <a:lnTo>
                  <a:pt x="1813966" y="148120"/>
                </a:lnTo>
                <a:lnTo>
                  <a:pt x="1836534" y="151612"/>
                </a:lnTo>
                <a:lnTo>
                  <a:pt x="1852993" y="162547"/>
                </a:lnTo>
                <a:lnTo>
                  <a:pt x="1863051" y="181660"/>
                </a:lnTo>
                <a:lnTo>
                  <a:pt x="1866468" y="209638"/>
                </a:lnTo>
                <a:lnTo>
                  <a:pt x="1866468" y="365798"/>
                </a:lnTo>
                <a:lnTo>
                  <a:pt x="1905736" y="365798"/>
                </a:lnTo>
                <a:lnTo>
                  <a:pt x="1905736" y="21248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Google Shape;17;p15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812845" y="6133397"/>
            <a:ext cx="92726" cy="152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1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934685" y="6130812"/>
            <a:ext cx="93583" cy="152662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15"/>
          <p:cNvSpPr/>
          <p:nvPr/>
        </p:nvSpPr>
        <p:spPr>
          <a:xfrm>
            <a:off x="2053316" y="6070554"/>
            <a:ext cx="361312" cy="215636"/>
          </a:xfrm>
          <a:custGeom>
            <a:rect b="b" l="l" r="r" t="t"/>
            <a:pathLst>
              <a:path extrusionOk="0" h="355600" w="794385">
                <a:moveTo>
                  <a:pt x="46342" y="103644"/>
                </a:moveTo>
                <a:lnTo>
                  <a:pt x="7086" y="103644"/>
                </a:lnTo>
                <a:lnTo>
                  <a:pt x="7086" y="351129"/>
                </a:lnTo>
                <a:lnTo>
                  <a:pt x="46342" y="351129"/>
                </a:lnTo>
                <a:lnTo>
                  <a:pt x="46342" y="103644"/>
                </a:lnTo>
                <a:close/>
              </a:path>
              <a:path extrusionOk="0" h="355600" w="794385">
                <a:moveTo>
                  <a:pt x="52031" y="26035"/>
                </a:moveTo>
                <a:lnTo>
                  <a:pt x="49961" y="15976"/>
                </a:lnTo>
                <a:lnTo>
                  <a:pt x="44348" y="7696"/>
                </a:lnTo>
                <a:lnTo>
                  <a:pt x="36068" y="2070"/>
                </a:lnTo>
                <a:lnTo>
                  <a:pt x="26009" y="0"/>
                </a:lnTo>
                <a:lnTo>
                  <a:pt x="15963" y="2070"/>
                </a:lnTo>
                <a:lnTo>
                  <a:pt x="7683" y="7696"/>
                </a:lnTo>
                <a:lnTo>
                  <a:pt x="2070" y="15976"/>
                </a:lnTo>
                <a:lnTo>
                  <a:pt x="0" y="26035"/>
                </a:lnTo>
                <a:lnTo>
                  <a:pt x="2070" y="36093"/>
                </a:lnTo>
                <a:lnTo>
                  <a:pt x="7683" y="44373"/>
                </a:lnTo>
                <a:lnTo>
                  <a:pt x="15963" y="49987"/>
                </a:lnTo>
                <a:lnTo>
                  <a:pt x="26009" y="52057"/>
                </a:lnTo>
                <a:lnTo>
                  <a:pt x="36068" y="49987"/>
                </a:lnTo>
                <a:lnTo>
                  <a:pt x="44348" y="44373"/>
                </a:lnTo>
                <a:lnTo>
                  <a:pt x="49961" y="36093"/>
                </a:lnTo>
                <a:lnTo>
                  <a:pt x="52031" y="26035"/>
                </a:lnTo>
                <a:close/>
              </a:path>
              <a:path extrusionOk="0" h="355600" w="794385">
                <a:moveTo>
                  <a:pt x="220129" y="316115"/>
                </a:moveTo>
                <a:lnTo>
                  <a:pt x="213537" y="318325"/>
                </a:lnTo>
                <a:lnTo>
                  <a:pt x="206425" y="319951"/>
                </a:lnTo>
                <a:lnTo>
                  <a:pt x="198589" y="320967"/>
                </a:lnTo>
                <a:lnTo>
                  <a:pt x="189865" y="321322"/>
                </a:lnTo>
                <a:lnTo>
                  <a:pt x="176682" y="319087"/>
                </a:lnTo>
                <a:lnTo>
                  <a:pt x="167043" y="312381"/>
                </a:lnTo>
                <a:lnTo>
                  <a:pt x="161124" y="301155"/>
                </a:lnTo>
                <a:lnTo>
                  <a:pt x="159118" y="285343"/>
                </a:lnTo>
                <a:lnTo>
                  <a:pt x="159118" y="136766"/>
                </a:lnTo>
                <a:lnTo>
                  <a:pt x="216827" y="136766"/>
                </a:lnTo>
                <a:lnTo>
                  <a:pt x="216827" y="103632"/>
                </a:lnTo>
                <a:lnTo>
                  <a:pt x="159118" y="103632"/>
                </a:lnTo>
                <a:lnTo>
                  <a:pt x="159118" y="47320"/>
                </a:lnTo>
                <a:lnTo>
                  <a:pt x="119862" y="47320"/>
                </a:lnTo>
                <a:lnTo>
                  <a:pt x="119862" y="103632"/>
                </a:lnTo>
                <a:lnTo>
                  <a:pt x="84391" y="103632"/>
                </a:lnTo>
                <a:lnTo>
                  <a:pt x="84391" y="136766"/>
                </a:lnTo>
                <a:lnTo>
                  <a:pt x="119862" y="136766"/>
                </a:lnTo>
                <a:lnTo>
                  <a:pt x="119862" y="289140"/>
                </a:lnTo>
                <a:lnTo>
                  <a:pt x="123964" y="315709"/>
                </a:lnTo>
                <a:lnTo>
                  <a:pt x="136359" y="336346"/>
                </a:lnTo>
                <a:lnTo>
                  <a:pt x="157175" y="349694"/>
                </a:lnTo>
                <a:lnTo>
                  <a:pt x="186550" y="354444"/>
                </a:lnTo>
                <a:lnTo>
                  <a:pt x="197459" y="354025"/>
                </a:lnTo>
                <a:lnTo>
                  <a:pt x="206362" y="352907"/>
                </a:lnTo>
                <a:lnTo>
                  <a:pt x="213753" y="351243"/>
                </a:lnTo>
                <a:lnTo>
                  <a:pt x="220129" y="349237"/>
                </a:lnTo>
                <a:lnTo>
                  <a:pt x="220129" y="316115"/>
                </a:lnTo>
                <a:close/>
              </a:path>
              <a:path extrusionOk="0" h="355600" w="794385">
                <a:moveTo>
                  <a:pt x="300697" y="103644"/>
                </a:moveTo>
                <a:lnTo>
                  <a:pt x="261429" y="103644"/>
                </a:lnTo>
                <a:lnTo>
                  <a:pt x="261429" y="351129"/>
                </a:lnTo>
                <a:lnTo>
                  <a:pt x="300697" y="351129"/>
                </a:lnTo>
                <a:lnTo>
                  <a:pt x="300697" y="103644"/>
                </a:lnTo>
                <a:close/>
              </a:path>
              <a:path extrusionOk="0" h="355600" w="794385">
                <a:moveTo>
                  <a:pt x="306374" y="26035"/>
                </a:moveTo>
                <a:lnTo>
                  <a:pt x="304304" y="15976"/>
                </a:lnTo>
                <a:lnTo>
                  <a:pt x="298691" y="7696"/>
                </a:lnTo>
                <a:lnTo>
                  <a:pt x="290410" y="2070"/>
                </a:lnTo>
                <a:lnTo>
                  <a:pt x="280352" y="0"/>
                </a:lnTo>
                <a:lnTo>
                  <a:pt x="270306" y="2070"/>
                </a:lnTo>
                <a:lnTo>
                  <a:pt x="262026" y="7696"/>
                </a:lnTo>
                <a:lnTo>
                  <a:pt x="256413" y="15976"/>
                </a:lnTo>
                <a:lnTo>
                  <a:pt x="254342" y="26035"/>
                </a:lnTo>
                <a:lnTo>
                  <a:pt x="256413" y="36093"/>
                </a:lnTo>
                <a:lnTo>
                  <a:pt x="262026" y="44373"/>
                </a:lnTo>
                <a:lnTo>
                  <a:pt x="270306" y="49987"/>
                </a:lnTo>
                <a:lnTo>
                  <a:pt x="280352" y="52057"/>
                </a:lnTo>
                <a:lnTo>
                  <a:pt x="290410" y="49987"/>
                </a:lnTo>
                <a:lnTo>
                  <a:pt x="298691" y="44373"/>
                </a:lnTo>
                <a:lnTo>
                  <a:pt x="304304" y="36093"/>
                </a:lnTo>
                <a:lnTo>
                  <a:pt x="306374" y="26035"/>
                </a:lnTo>
                <a:close/>
              </a:path>
              <a:path extrusionOk="0" h="355600" w="794385">
                <a:moveTo>
                  <a:pt x="574992" y="222415"/>
                </a:moveTo>
                <a:lnTo>
                  <a:pt x="571868" y="203479"/>
                </a:lnTo>
                <a:lnTo>
                  <a:pt x="565670" y="165862"/>
                </a:lnTo>
                <a:lnTo>
                  <a:pt x="543687" y="132029"/>
                </a:lnTo>
                <a:lnTo>
                  <a:pt x="540880" y="127711"/>
                </a:lnTo>
                <a:lnTo>
                  <a:pt x="534784" y="124015"/>
                </a:lnTo>
                <a:lnTo>
                  <a:pt x="534784" y="203479"/>
                </a:lnTo>
                <a:lnTo>
                  <a:pt x="390055" y="203479"/>
                </a:lnTo>
                <a:lnTo>
                  <a:pt x="398729" y="173748"/>
                </a:lnTo>
                <a:lnTo>
                  <a:pt x="414350" y="151257"/>
                </a:lnTo>
                <a:lnTo>
                  <a:pt x="436283" y="137007"/>
                </a:lnTo>
                <a:lnTo>
                  <a:pt x="463829" y="132029"/>
                </a:lnTo>
                <a:lnTo>
                  <a:pt x="491553" y="136004"/>
                </a:lnTo>
                <a:lnTo>
                  <a:pt x="513143" y="148590"/>
                </a:lnTo>
                <a:lnTo>
                  <a:pt x="527824" y="170764"/>
                </a:lnTo>
                <a:lnTo>
                  <a:pt x="534784" y="203479"/>
                </a:lnTo>
                <a:lnTo>
                  <a:pt x="534784" y="124015"/>
                </a:lnTo>
                <a:lnTo>
                  <a:pt x="505345" y="106159"/>
                </a:lnTo>
                <a:lnTo>
                  <a:pt x="463829" y="99377"/>
                </a:lnTo>
                <a:lnTo>
                  <a:pt x="416991" y="108686"/>
                </a:lnTo>
                <a:lnTo>
                  <a:pt x="380352" y="134759"/>
                </a:lnTo>
                <a:lnTo>
                  <a:pt x="356489" y="174840"/>
                </a:lnTo>
                <a:lnTo>
                  <a:pt x="347954" y="226199"/>
                </a:lnTo>
                <a:lnTo>
                  <a:pt x="347954" y="229984"/>
                </a:lnTo>
                <a:lnTo>
                  <a:pt x="356806" y="281724"/>
                </a:lnTo>
                <a:lnTo>
                  <a:pt x="381533" y="321259"/>
                </a:lnTo>
                <a:lnTo>
                  <a:pt x="419392" y="346506"/>
                </a:lnTo>
                <a:lnTo>
                  <a:pt x="467626" y="355384"/>
                </a:lnTo>
                <a:lnTo>
                  <a:pt x="506450" y="350545"/>
                </a:lnTo>
                <a:lnTo>
                  <a:pt x="538099" y="336169"/>
                </a:lnTo>
                <a:lnTo>
                  <a:pt x="551002" y="322732"/>
                </a:lnTo>
                <a:lnTo>
                  <a:pt x="560870" y="312470"/>
                </a:lnTo>
                <a:lnTo>
                  <a:pt x="573100" y="279666"/>
                </a:lnTo>
                <a:lnTo>
                  <a:pt x="533844" y="279666"/>
                </a:lnTo>
                <a:lnTo>
                  <a:pt x="526757" y="298577"/>
                </a:lnTo>
                <a:lnTo>
                  <a:pt x="513384" y="312026"/>
                </a:lnTo>
                <a:lnTo>
                  <a:pt x="493801" y="320065"/>
                </a:lnTo>
                <a:lnTo>
                  <a:pt x="468096" y="322732"/>
                </a:lnTo>
                <a:lnTo>
                  <a:pt x="434594" y="316979"/>
                </a:lnTo>
                <a:lnTo>
                  <a:pt x="410095" y="300075"/>
                </a:lnTo>
                <a:lnTo>
                  <a:pt x="394728" y="272630"/>
                </a:lnTo>
                <a:lnTo>
                  <a:pt x="388632" y="235191"/>
                </a:lnTo>
                <a:lnTo>
                  <a:pt x="574992" y="235191"/>
                </a:lnTo>
                <a:lnTo>
                  <a:pt x="574992" y="222415"/>
                </a:lnTo>
                <a:close/>
              </a:path>
              <a:path extrusionOk="0" h="355600" w="794385">
                <a:moveTo>
                  <a:pt x="794105" y="280149"/>
                </a:moveTo>
                <a:lnTo>
                  <a:pt x="787692" y="247853"/>
                </a:lnTo>
                <a:lnTo>
                  <a:pt x="769747" y="227330"/>
                </a:lnTo>
                <a:lnTo>
                  <a:pt x="742226" y="214871"/>
                </a:lnTo>
                <a:lnTo>
                  <a:pt x="678903" y="200393"/>
                </a:lnTo>
                <a:lnTo>
                  <a:pt x="661200" y="192481"/>
                </a:lnTo>
                <a:lnTo>
                  <a:pt x="651992" y="181914"/>
                </a:lnTo>
                <a:lnTo>
                  <a:pt x="649363" y="167525"/>
                </a:lnTo>
                <a:lnTo>
                  <a:pt x="652691" y="152996"/>
                </a:lnTo>
                <a:lnTo>
                  <a:pt x="662139" y="141795"/>
                </a:lnTo>
                <a:lnTo>
                  <a:pt x="676910" y="134581"/>
                </a:lnTo>
                <a:lnTo>
                  <a:pt x="696201" y="132029"/>
                </a:lnTo>
                <a:lnTo>
                  <a:pt x="716699" y="134302"/>
                </a:lnTo>
                <a:lnTo>
                  <a:pt x="731799" y="141312"/>
                </a:lnTo>
                <a:lnTo>
                  <a:pt x="742099" y="153390"/>
                </a:lnTo>
                <a:lnTo>
                  <a:pt x="748233" y="170840"/>
                </a:lnTo>
                <a:lnTo>
                  <a:pt x="786066" y="170840"/>
                </a:lnTo>
                <a:lnTo>
                  <a:pt x="775550" y="137109"/>
                </a:lnTo>
                <a:lnTo>
                  <a:pt x="755561" y="115049"/>
                </a:lnTo>
                <a:lnTo>
                  <a:pt x="728472" y="103022"/>
                </a:lnTo>
                <a:lnTo>
                  <a:pt x="696671" y="99377"/>
                </a:lnTo>
                <a:lnTo>
                  <a:pt x="667232" y="103797"/>
                </a:lnTo>
                <a:lnTo>
                  <a:pt x="640270" y="116941"/>
                </a:lnTo>
                <a:lnTo>
                  <a:pt x="620572" y="138709"/>
                </a:lnTo>
                <a:lnTo>
                  <a:pt x="612952" y="168948"/>
                </a:lnTo>
                <a:lnTo>
                  <a:pt x="617347" y="196837"/>
                </a:lnTo>
                <a:lnTo>
                  <a:pt x="631863" y="217093"/>
                </a:lnTo>
                <a:lnTo>
                  <a:pt x="658444" y="231495"/>
                </a:lnTo>
                <a:lnTo>
                  <a:pt x="699033" y="241820"/>
                </a:lnTo>
                <a:lnTo>
                  <a:pt x="724217" y="247662"/>
                </a:lnTo>
                <a:lnTo>
                  <a:pt x="742264" y="255536"/>
                </a:lnTo>
                <a:lnTo>
                  <a:pt x="753110" y="266979"/>
                </a:lnTo>
                <a:lnTo>
                  <a:pt x="756742" y="283464"/>
                </a:lnTo>
                <a:lnTo>
                  <a:pt x="753579" y="300774"/>
                </a:lnTo>
                <a:lnTo>
                  <a:pt x="743800" y="313042"/>
                </a:lnTo>
                <a:lnTo>
                  <a:pt x="727011" y="320332"/>
                </a:lnTo>
                <a:lnTo>
                  <a:pt x="702818" y="322745"/>
                </a:lnTo>
                <a:lnTo>
                  <a:pt x="677367" y="319405"/>
                </a:lnTo>
                <a:lnTo>
                  <a:pt x="659892" y="309841"/>
                </a:lnTo>
                <a:lnTo>
                  <a:pt x="649338" y="294792"/>
                </a:lnTo>
                <a:lnTo>
                  <a:pt x="644639" y="274942"/>
                </a:lnTo>
                <a:lnTo>
                  <a:pt x="606336" y="274942"/>
                </a:lnTo>
                <a:lnTo>
                  <a:pt x="614159" y="308876"/>
                </a:lnTo>
                <a:lnTo>
                  <a:pt x="633526" y="334149"/>
                </a:lnTo>
                <a:lnTo>
                  <a:pt x="663536" y="349935"/>
                </a:lnTo>
                <a:lnTo>
                  <a:pt x="703287" y="355384"/>
                </a:lnTo>
                <a:lnTo>
                  <a:pt x="742823" y="349961"/>
                </a:lnTo>
                <a:lnTo>
                  <a:pt x="771220" y="334632"/>
                </a:lnTo>
                <a:lnTo>
                  <a:pt x="788365" y="310870"/>
                </a:lnTo>
                <a:lnTo>
                  <a:pt x="794105" y="28014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5"/>
          <p:cNvSpPr txBox="1"/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1" name="Google Shape;21;p15"/>
          <p:cNvSpPr txBox="1"/>
          <p:nvPr>
            <p:ph idx="1" type="body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15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15"/>
          <p:cNvSpPr txBox="1"/>
          <p:nvPr>
            <p:ph idx="10" type="dt"/>
          </p:nvPr>
        </p:nvSpPr>
        <p:spPr>
          <a:xfrm>
            <a:off x="457200" y="6377940"/>
            <a:ext cx="210312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15"/>
          <p:cNvSpPr txBox="1"/>
          <p:nvPr>
            <p:ph idx="12" type="sldNum"/>
          </p:nvPr>
        </p:nvSpPr>
        <p:spPr>
          <a:xfrm>
            <a:off x="6583681" y="6377940"/>
            <a:ext cx="210312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u="none"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3" name="Google Shape;33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4.jpg"/><Relationship Id="rId4" Type="http://schemas.openxmlformats.org/officeDocument/2006/relationships/image" Target="../media/image1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"/>
          <p:cNvSpPr txBox="1"/>
          <p:nvPr/>
        </p:nvSpPr>
        <p:spPr>
          <a:xfrm>
            <a:off x="7145647" y="5423293"/>
            <a:ext cx="853459" cy="1831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6925">
            <a:spAutoFit/>
          </a:bodyPr>
          <a:lstStyle/>
          <a:p>
            <a:pPr indent="0" lvl="0" marL="577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14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Presented by</a:t>
            </a:r>
            <a:endParaRPr sz="1114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"/>
          <p:cNvSpPr txBox="1"/>
          <p:nvPr>
            <p:ph type="ctrTitle"/>
          </p:nvPr>
        </p:nvSpPr>
        <p:spPr>
          <a:xfrm>
            <a:off x="422849" y="1427983"/>
            <a:ext cx="5127398" cy="11128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175">
            <a:spAutoFit/>
          </a:bodyPr>
          <a:lstStyle/>
          <a:p>
            <a:pPr indent="0" lvl="0" marL="5776" marR="231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68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Confronting the Internal Threat – Reclaiming Well-Being in Tech</a:t>
            </a:r>
            <a:endParaRPr sz="2683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"/>
          <p:cNvSpPr txBox="1"/>
          <p:nvPr/>
        </p:nvSpPr>
        <p:spPr>
          <a:xfrm>
            <a:off x="422848" y="3172436"/>
            <a:ext cx="3032019" cy="1831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6925">
            <a:spAutoFit/>
          </a:bodyPr>
          <a:lstStyle/>
          <a:p>
            <a:pPr indent="0" lvl="0" marL="577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1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Jerry Fowler </a:t>
            </a:r>
            <a:r>
              <a:rPr lang="en-US" sz="111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| CISO | Krispy Kreme Doughnuts</a:t>
            </a:r>
            <a:endParaRPr sz="1114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3" name="Google Shape;11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18853" y="2933057"/>
            <a:ext cx="1711834" cy="8227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1F24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0"/>
          <p:cNvSpPr/>
          <p:nvPr/>
        </p:nvSpPr>
        <p:spPr>
          <a:xfrm>
            <a:off x="0" y="6675120"/>
            <a:ext cx="9144000" cy="182880"/>
          </a:xfrm>
          <a:prstGeom prst="rect">
            <a:avLst/>
          </a:prstGeom>
          <a:solidFill>
            <a:srgbClr val="FF6A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10"/>
          <p:cNvSpPr txBox="1"/>
          <p:nvPr/>
        </p:nvSpPr>
        <p:spPr>
          <a:xfrm>
            <a:off x="731520" y="914400"/>
            <a:ext cx="768096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FFFFFF"/>
                </a:solidFill>
                <a:latin typeface="Exo 2"/>
                <a:ea typeface="Exo 2"/>
                <a:cs typeface="Exo 2"/>
                <a:sym typeface="Exo 2"/>
              </a:rPr>
              <a:t>SIGNAL — Dual-Stack Model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1F24"/>
        </a:solidFill>
      </p:bgPr>
    </p:bg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1"/>
          <p:cNvSpPr/>
          <p:nvPr/>
        </p:nvSpPr>
        <p:spPr>
          <a:xfrm>
            <a:off x="0" y="6675120"/>
            <a:ext cx="9144000" cy="182880"/>
          </a:xfrm>
          <a:prstGeom prst="rect">
            <a:avLst/>
          </a:prstGeom>
          <a:solidFill>
            <a:srgbClr val="FF6A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1"/>
          <p:cNvSpPr txBox="1"/>
          <p:nvPr/>
        </p:nvSpPr>
        <p:spPr>
          <a:xfrm>
            <a:off x="731520" y="914400"/>
            <a:ext cx="768096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FFFFFF"/>
                </a:solidFill>
                <a:latin typeface="Exo 2"/>
                <a:ea typeface="Exo 2"/>
                <a:cs typeface="Exo 2"/>
                <a:sym typeface="Exo 2"/>
              </a:rPr>
              <a:t>30/60/90 Reset — Ship signals, not speeches.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1F24"/>
        </a:solidFill>
      </p:bgPr>
    </p:bg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2"/>
          <p:cNvSpPr/>
          <p:nvPr/>
        </p:nvSpPr>
        <p:spPr>
          <a:xfrm>
            <a:off x="0" y="6675120"/>
            <a:ext cx="9144000" cy="182880"/>
          </a:xfrm>
          <a:prstGeom prst="rect">
            <a:avLst/>
          </a:prstGeom>
          <a:solidFill>
            <a:srgbClr val="FF6A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2"/>
          <p:cNvSpPr txBox="1"/>
          <p:nvPr/>
        </p:nvSpPr>
        <p:spPr>
          <a:xfrm>
            <a:off x="731520" y="1325889"/>
            <a:ext cx="768096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FFFFFF"/>
                </a:solidFill>
                <a:latin typeface="Exo 2"/>
                <a:ea typeface="Exo 2"/>
                <a:cs typeface="Exo 2"/>
                <a:sym typeface="Exo 2"/>
              </a:rPr>
              <a:t>Cyber Resilience Starter Kit</a:t>
            </a:r>
            <a:endParaRPr/>
          </a:p>
        </p:txBody>
      </p:sp>
      <p:sp>
        <p:nvSpPr>
          <p:cNvPr id="203" name="Google Shape;203;p12"/>
          <p:cNvSpPr txBox="1"/>
          <p:nvPr/>
        </p:nvSpPr>
        <p:spPr>
          <a:xfrm>
            <a:off x="970400" y="5830710"/>
            <a:ext cx="76809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Pulse • Capacity • Debrief • Recognition • 30/60/90</a:t>
            </a:r>
            <a:endParaRPr/>
          </a:p>
        </p:txBody>
      </p:sp>
      <p:sp>
        <p:nvSpPr>
          <p:cNvPr id="204" name="Google Shape;204;p12"/>
          <p:cNvSpPr txBox="1"/>
          <p:nvPr/>
        </p:nvSpPr>
        <p:spPr>
          <a:xfrm>
            <a:off x="731520" y="2468880"/>
            <a:ext cx="8158721" cy="6771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Use it with your team this week  - Email me and let me know your thoughts</a:t>
            </a:r>
            <a:endParaRPr sz="2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qr code on a white background&#10;&#10;AI-generated content may be incorrect." id="205" name="Google Shape;205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90074" y="3279648"/>
            <a:ext cx="2163852" cy="21638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1F24"/>
        </a:solidFill>
      </p:bgPr>
    </p:bg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3"/>
          <p:cNvSpPr/>
          <p:nvPr/>
        </p:nvSpPr>
        <p:spPr>
          <a:xfrm>
            <a:off x="0" y="6675120"/>
            <a:ext cx="9144000" cy="182880"/>
          </a:xfrm>
          <a:prstGeom prst="rect">
            <a:avLst/>
          </a:prstGeom>
          <a:solidFill>
            <a:srgbClr val="FF6A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13"/>
          <p:cNvSpPr txBox="1"/>
          <p:nvPr/>
        </p:nvSpPr>
        <p:spPr>
          <a:xfrm>
            <a:off x="731520" y="914400"/>
            <a:ext cx="768096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FFFFFF"/>
                </a:solidFill>
                <a:latin typeface="Exo 2"/>
                <a:ea typeface="Exo 2"/>
                <a:cs typeface="Exo 2"/>
                <a:sym typeface="Exo 2"/>
              </a:rPr>
              <a:t>What do we secure first?</a:t>
            </a:r>
            <a:endParaRPr/>
          </a:p>
        </p:txBody>
      </p:sp>
      <p:sp>
        <p:nvSpPr>
          <p:cNvPr id="213" name="Google Shape;213;p13"/>
          <p:cNvSpPr txBox="1"/>
          <p:nvPr/>
        </p:nvSpPr>
        <p:spPr>
          <a:xfrm>
            <a:off x="731520" y="1828800"/>
            <a:ext cx="768096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human.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close-up of a person&#10;&#10;Description automatically generated" id="218" name="Google Shape;21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57251"/>
            <a:ext cx="9144900" cy="51440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Google Shape;219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81" y="860822"/>
            <a:ext cx="600075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1F24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"/>
          <p:cNvSpPr/>
          <p:nvPr/>
        </p:nvSpPr>
        <p:spPr>
          <a:xfrm>
            <a:off x="0" y="6675120"/>
            <a:ext cx="9144000" cy="182880"/>
          </a:xfrm>
          <a:prstGeom prst="rect">
            <a:avLst/>
          </a:prstGeom>
          <a:solidFill>
            <a:srgbClr val="FF6A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"/>
          <p:cNvSpPr txBox="1"/>
          <p:nvPr/>
        </p:nvSpPr>
        <p:spPr>
          <a:xfrm>
            <a:off x="731520" y="2496444"/>
            <a:ext cx="768096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FFFFFF"/>
                </a:solidFill>
                <a:latin typeface="Exo 2"/>
                <a:ea typeface="Exo 2"/>
                <a:cs typeface="Exo 2"/>
                <a:sym typeface="Exo 2"/>
              </a:rPr>
              <a:t>Cybersecurity &amp; Mental Health</a:t>
            </a:r>
            <a:endParaRPr/>
          </a:p>
        </p:txBody>
      </p:sp>
      <p:sp>
        <p:nvSpPr>
          <p:cNvPr id="121" name="Google Shape;121;p2"/>
          <p:cNvSpPr txBox="1"/>
          <p:nvPr/>
        </p:nvSpPr>
        <p:spPr>
          <a:xfrm>
            <a:off x="731520" y="4202907"/>
            <a:ext cx="7680960" cy="4308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Re-Defining the Human Firewall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1F24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"/>
          <p:cNvSpPr/>
          <p:nvPr/>
        </p:nvSpPr>
        <p:spPr>
          <a:xfrm>
            <a:off x="0" y="6675120"/>
            <a:ext cx="9144000" cy="182880"/>
          </a:xfrm>
          <a:prstGeom prst="rect">
            <a:avLst/>
          </a:prstGeom>
          <a:solidFill>
            <a:srgbClr val="FF6A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3"/>
          <p:cNvSpPr txBox="1"/>
          <p:nvPr/>
        </p:nvSpPr>
        <p:spPr>
          <a:xfrm>
            <a:off x="731520" y="2743200"/>
            <a:ext cx="768096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FFFFFF"/>
                </a:solidFill>
                <a:latin typeface="Exo 2"/>
                <a:ea typeface="Exo 2"/>
                <a:cs typeface="Exo 2"/>
                <a:sym typeface="Exo 2"/>
              </a:rPr>
              <a:t>“I watched dashboards glow while people went dark inside.”</a:t>
            </a:r>
            <a:endParaRPr/>
          </a:p>
        </p:txBody>
      </p:sp>
      <p:sp>
        <p:nvSpPr>
          <p:cNvPr id="129" name="Google Shape;129;p3"/>
          <p:cNvSpPr txBox="1"/>
          <p:nvPr/>
        </p:nvSpPr>
        <p:spPr>
          <a:xfrm>
            <a:off x="731520" y="4319416"/>
            <a:ext cx="768096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We secure systems. Today we secure the humans.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1F24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"/>
          <p:cNvSpPr/>
          <p:nvPr/>
        </p:nvSpPr>
        <p:spPr>
          <a:xfrm>
            <a:off x="0" y="6675120"/>
            <a:ext cx="9144000" cy="182880"/>
          </a:xfrm>
          <a:prstGeom prst="rect">
            <a:avLst/>
          </a:prstGeom>
          <a:solidFill>
            <a:srgbClr val="FF6A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4"/>
          <p:cNvSpPr txBox="1"/>
          <p:nvPr/>
        </p:nvSpPr>
        <p:spPr>
          <a:xfrm>
            <a:off x="731520" y="1371600"/>
            <a:ext cx="768096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FFFFFF"/>
                </a:solidFill>
                <a:latin typeface="Exo 2"/>
                <a:ea typeface="Exo 2"/>
                <a:cs typeface="Exo 2"/>
                <a:sym typeface="Exo 2"/>
              </a:rPr>
              <a:t>FIRE — What burnout looks like in a CISO</a:t>
            </a:r>
            <a:endParaRPr/>
          </a:p>
        </p:txBody>
      </p:sp>
      <p:sp>
        <p:nvSpPr>
          <p:cNvPr id="137" name="Google Shape;137;p4"/>
          <p:cNvSpPr txBox="1"/>
          <p:nvPr/>
        </p:nvSpPr>
        <p:spPr>
          <a:xfrm>
            <a:off x="1828800" y="3429000"/>
            <a:ext cx="7680960" cy="1292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Always-on: quiet erosion of boundaries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High performance masking high depletion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Tuesday parking-lot moment: until I didn’t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1F24"/>
        </a:soli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"/>
          <p:cNvSpPr/>
          <p:nvPr/>
        </p:nvSpPr>
        <p:spPr>
          <a:xfrm>
            <a:off x="0" y="6675120"/>
            <a:ext cx="9144000" cy="182880"/>
          </a:xfrm>
          <a:prstGeom prst="rect">
            <a:avLst/>
          </a:prstGeom>
          <a:solidFill>
            <a:srgbClr val="FF6A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5"/>
          <p:cNvSpPr txBox="1"/>
          <p:nvPr/>
        </p:nvSpPr>
        <p:spPr>
          <a:xfrm>
            <a:off x="731520" y="1371600"/>
            <a:ext cx="768096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FFFFFF"/>
                </a:solidFill>
                <a:latin typeface="Exo 2"/>
                <a:ea typeface="Exo 2"/>
                <a:cs typeface="Exo 2"/>
                <a:sym typeface="Exo 2"/>
              </a:rPr>
              <a:t>ASH — The aftermath we never debrief</a:t>
            </a:r>
            <a:endParaRPr/>
          </a:p>
        </p:txBody>
      </p:sp>
      <p:sp>
        <p:nvSpPr>
          <p:cNvPr id="145" name="Google Shape;145;p5"/>
          <p:cNvSpPr txBox="1"/>
          <p:nvPr/>
        </p:nvSpPr>
        <p:spPr>
          <a:xfrm>
            <a:off x="1828800" y="3429000"/>
            <a:ext cx="7680960" cy="1292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PTSD in the SOC: the incident after the incident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Silence is a vulnerability signal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Audit emotional debris, not just logs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1F24"/>
        </a:solidFill>
      </p:bgPr>
    </p:bg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"/>
          <p:cNvSpPr/>
          <p:nvPr/>
        </p:nvSpPr>
        <p:spPr>
          <a:xfrm>
            <a:off x="0" y="6675120"/>
            <a:ext cx="9144000" cy="182880"/>
          </a:xfrm>
          <a:prstGeom prst="rect">
            <a:avLst/>
          </a:prstGeom>
          <a:solidFill>
            <a:srgbClr val="FF6A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6"/>
          <p:cNvSpPr txBox="1"/>
          <p:nvPr/>
        </p:nvSpPr>
        <p:spPr>
          <a:xfrm>
            <a:off x="731520" y="1371600"/>
            <a:ext cx="768096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FFFFFF"/>
                </a:solidFill>
                <a:latin typeface="Exo 2"/>
                <a:ea typeface="Exo 2"/>
                <a:cs typeface="Exo 2"/>
                <a:sym typeface="Exo 2"/>
              </a:rPr>
              <a:t>FORGE — The Psychological OS</a:t>
            </a:r>
            <a:endParaRPr/>
          </a:p>
        </p:txBody>
      </p:sp>
      <p:sp>
        <p:nvSpPr>
          <p:cNvPr id="153" name="Google Shape;153;p6"/>
          <p:cNvSpPr txBox="1"/>
          <p:nvPr/>
        </p:nvSpPr>
        <p:spPr>
          <a:xfrm>
            <a:off x="1828800" y="3429000"/>
            <a:ext cx="7680960" cy="4308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Two systems: Visible Ops + Invisible Signals</a:t>
            </a:r>
            <a:endParaRPr/>
          </a:p>
        </p:txBody>
      </p:sp>
      <p:sp>
        <p:nvSpPr>
          <p:cNvPr id="154" name="Google Shape;154;p6"/>
          <p:cNvSpPr txBox="1"/>
          <p:nvPr/>
        </p:nvSpPr>
        <p:spPr>
          <a:xfrm>
            <a:off x="1828800" y="3657600"/>
            <a:ext cx="7680960" cy="1292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Visible: detections, runbooks, coverage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Invisible: trust, permission, pressure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Leaders install signals: ritual, language, pace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1F24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7"/>
          <p:cNvSpPr/>
          <p:nvPr/>
        </p:nvSpPr>
        <p:spPr>
          <a:xfrm>
            <a:off x="0" y="6675120"/>
            <a:ext cx="9144000" cy="182880"/>
          </a:xfrm>
          <a:prstGeom prst="rect">
            <a:avLst/>
          </a:prstGeom>
          <a:solidFill>
            <a:srgbClr val="FF6A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7"/>
          <p:cNvSpPr txBox="1"/>
          <p:nvPr/>
        </p:nvSpPr>
        <p:spPr>
          <a:xfrm>
            <a:off x="646176" y="1371600"/>
            <a:ext cx="768096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FFFFFF"/>
                </a:solidFill>
                <a:latin typeface="Exo 2"/>
                <a:ea typeface="Exo 2"/>
                <a:cs typeface="Exo 2"/>
                <a:sym typeface="Exo 2"/>
              </a:rPr>
              <a:t>RITUAL 1 — Capacity Check </a:t>
            </a:r>
            <a:endParaRPr b="1" sz="4400">
              <a:solidFill>
                <a:srgbClr val="FFFFFF"/>
              </a:solidFill>
              <a:latin typeface="Exo 2"/>
              <a:ea typeface="Exo 2"/>
              <a:cs typeface="Exo 2"/>
              <a:sym typeface="Exo 2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FFFFFF"/>
                </a:solidFill>
                <a:latin typeface="Exo 2"/>
                <a:ea typeface="Exo 2"/>
                <a:cs typeface="Exo 2"/>
                <a:sym typeface="Exo 2"/>
              </a:rPr>
              <a:t>(use today)</a:t>
            </a:r>
            <a:endParaRPr/>
          </a:p>
        </p:txBody>
      </p:sp>
      <p:sp>
        <p:nvSpPr>
          <p:cNvPr id="162" name="Google Shape;162;p7"/>
          <p:cNvSpPr txBox="1"/>
          <p:nvPr/>
        </p:nvSpPr>
        <p:spPr>
          <a:xfrm>
            <a:off x="1828800" y="3429000"/>
            <a:ext cx="7680960" cy="4308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Exact phrases to try</a:t>
            </a:r>
            <a:endParaRPr/>
          </a:p>
        </p:txBody>
      </p:sp>
      <p:sp>
        <p:nvSpPr>
          <p:cNvPr id="163" name="Google Shape;163;p7"/>
          <p:cNvSpPr txBox="1"/>
          <p:nvPr/>
        </p:nvSpPr>
        <p:spPr>
          <a:xfrm>
            <a:off x="1828800" y="3657600"/>
            <a:ext cx="7680960" cy="10310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914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“How’s your capacity (1–5)? What would move you up one?”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“Do you want bandwidth, backup, or a vent space?”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1F24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8"/>
          <p:cNvSpPr/>
          <p:nvPr/>
        </p:nvSpPr>
        <p:spPr>
          <a:xfrm>
            <a:off x="0" y="6675120"/>
            <a:ext cx="9144000" cy="182880"/>
          </a:xfrm>
          <a:prstGeom prst="rect">
            <a:avLst/>
          </a:prstGeom>
          <a:solidFill>
            <a:srgbClr val="FF6A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8"/>
          <p:cNvSpPr txBox="1"/>
          <p:nvPr/>
        </p:nvSpPr>
        <p:spPr>
          <a:xfrm>
            <a:off x="731520" y="1371600"/>
            <a:ext cx="768096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FFFFFF"/>
                </a:solidFill>
                <a:latin typeface="Exo 2"/>
                <a:ea typeface="Exo 2"/>
                <a:cs typeface="Exo 2"/>
                <a:sym typeface="Exo 2"/>
              </a:rPr>
              <a:t>RITUAL 2 — 10-Minute Debrief</a:t>
            </a:r>
            <a:endParaRPr/>
          </a:p>
        </p:txBody>
      </p:sp>
      <p:sp>
        <p:nvSpPr>
          <p:cNvPr id="171" name="Google Shape;171;p8"/>
          <p:cNvSpPr txBox="1"/>
          <p:nvPr/>
        </p:nvSpPr>
        <p:spPr>
          <a:xfrm>
            <a:off x="731520" y="4114800"/>
            <a:ext cx="768096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Facts → Feelings → Learnings → Commitments</a:t>
            </a:r>
            <a:endParaRPr/>
          </a:p>
        </p:txBody>
      </p:sp>
      <p:sp>
        <p:nvSpPr>
          <p:cNvPr id="172" name="Google Shape;172;p8"/>
          <p:cNvSpPr txBox="1"/>
          <p:nvPr/>
        </p:nvSpPr>
        <p:spPr>
          <a:xfrm>
            <a:off x="731520" y="3429000"/>
            <a:ext cx="768096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Leader opener: “What did this cost you, and what did we learn?”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One commitment per person; no posturing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1F24"/>
        </a:solidFill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9"/>
          <p:cNvSpPr/>
          <p:nvPr/>
        </p:nvSpPr>
        <p:spPr>
          <a:xfrm>
            <a:off x="0" y="6675120"/>
            <a:ext cx="9144000" cy="182880"/>
          </a:xfrm>
          <a:prstGeom prst="rect">
            <a:avLst/>
          </a:prstGeom>
          <a:solidFill>
            <a:srgbClr val="FF6A2A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9"/>
          <p:cNvSpPr txBox="1"/>
          <p:nvPr/>
        </p:nvSpPr>
        <p:spPr>
          <a:xfrm>
            <a:off x="731520" y="1371600"/>
            <a:ext cx="768096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FFFFFF"/>
                </a:solidFill>
                <a:latin typeface="Exo 2"/>
                <a:ea typeface="Exo 2"/>
                <a:cs typeface="Exo 2"/>
                <a:sym typeface="Exo 2"/>
              </a:rPr>
              <a:t>RITUAL 3 — Friday Recognition (5 minutes)</a:t>
            </a:r>
            <a:endParaRPr/>
          </a:p>
        </p:txBody>
      </p:sp>
      <p:sp>
        <p:nvSpPr>
          <p:cNvPr id="180" name="Google Shape;180;p9"/>
          <p:cNvSpPr txBox="1"/>
          <p:nvPr/>
        </p:nvSpPr>
        <p:spPr>
          <a:xfrm>
            <a:off x="731520" y="3136999"/>
            <a:ext cx="76809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Peer-led, voluntary, no comp tie</a:t>
            </a:r>
            <a:endParaRPr/>
          </a:p>
        </p:txBody>
      </p:sp>
      <p:sp>
        <p:nvSpPr>
          <p:cNvPr id="181" name="Google Shape;181;p9"/>
          <p:cNvSpPr txBox="1"/>
          <p:nvPr/>
        </p:nvSpPr>
        <p:spPr>
          <a:xfrm>
            <a:off x="1783829" y="3657600"/>
            <a:ext cx="7680960" cy="1292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Who supported you emotionally this week?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Who helped you think differently?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Make care a visible control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2025-10-23T13:00:23Z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a71b632f-17fa-4613-9908-073944fb7e8b</vt:lpwstr>
  </property>
  <property fmtid="{D5CDD505-2E9C-101B-9397-08002B2CF9AE}" pid="7" name="MSIP_Label_defa4170-0d19-0005-0004-bc88714345d2_ActionId">
    <vt:lpwstr>3f958f21-5bfa-4826-8214-7ef29697dd32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50, 3, 0, 1</vt:lpwstr>
  </property>
</Properties>
</file>